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90" r:id="rId5"/>
  </p:sldIdLst>
  <p:sldSz cx="6858000" cy="9906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97" autoAdjust="0"/>
    <p:restoredTop sz="96829" autoAdjust="0"/>
  </p:normalViewPr>
  <p:slideViewPr>
    <p:cSldViewPr snapToGrid="0" snapToObjects="1">
      <p:cViewPr>
        <p:scale>
          <a:sx n="99" d="100"/>
          <a:sy n="99" d="100"/>
        </p:scale>
        <p:origin x="1665" y="-945"/>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2214"/>
    </p:cViewPr>
  </p:sorterViewPr>
  <p:notesViewPr>
    <p:cSldViewPr snapToGrid="0" snapToObjects="1">
      <p:cViewPr varScale="1">
        <p:scale>
          <a:sx n="76" d="100"/>
          <a:sy n="76" d="100"/>
        </p:scale>
        <p:origin x="-828"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C5077A1-450E-408F-B206-3DB20FCC2838}" type="datetimeFigureOut">
              <a:rPr kumimoji="1" lang="ja-JP" altLang="en-US" smtClean="0"/>
              <a:t>2024/7/24</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F8625AC-4554-441D-9B7A-8D9BEC8F0E3F}" type="slidenum">
              <a:rPr kumimoji="1" lang="ja-JP" altLang="en-US" smtClean="0"/>
              <a:t>‹#›</a:t>
            </a:fld>
            <a:endParaRPr kumimoji="1" lang="ja-JP" altLang="en-US"/>
          </a:p>
        </p:txBody>
      </p:sp>
    </p:spTree>
    <p:extLst>
      <p:ext uri="{BB962C8B-B14F-4D97-AF65-F5344CB8AC3E}">
        <p14:creationId xmlns:p14="http://schemas.microsoft.com/office/powerpoint/2010/main" val="4214236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84475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4108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90205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160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17940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91587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C6018D4-0BCC-474B-BAB3-076CC35EE01F}" type="datetimeFigureOut">
              <a:rPr kumimoji="1" lang="ja-JP" altLang="en-US" smtClean="0"/>
              <a:t>2024/7/24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73368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6018D4-0BCC-474B-BAB3-076CC35EE01F}" type="datetimeFigureOut">
              <a:rPr kumimoji="1" lang="ja-JP" altLang="en-US" smtClean="0"/>
              <a:t>2024/7/24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43235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6018D4-0BCC-474B-BAB3-076CC35EE01F}" type="datetimeFigureOut">
              <a:rPr kumimoji="1" lang="ja-JP" altLang="en-US" smtClean="0"/>
              <a:t>2024/7/24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06749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27323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97843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6018D4-0BCC-474B-BAB3-076CC35EE01F}" type="datetimeFigureOut">
              <a:rPr kumimoji="1" lang="ja-JP" altLang="en-US" smtClean="0"/>
              <a:t>2024/7/24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32476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14116" y="8270476"/>
            <a:ext cx="6301422"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200"/>
              <a:t>氏名</a:t>
            </a:r>
            <a:r>
              <a:rPr kumimoji="1" lang="en-US" altLang="ja-JP" sz="1200"/>
              <a:t>:</a:t>
            </a:r>
            <a:r>
              <a:rPr kumimoji="1" lang="ja-JP" altLang="en-US" sz="1200"/>
              <a:t>　　　　　　　　　　　　　　</a:t>
            </a:r>
            <a:r>
              <a:rPr kumimoji="1" lang="en-US" altLang="ja-JP" sz="1200"/>
              <a:t>TEL:</a:t>
            </a:r>
            <a:r>
              <a:rPr kumimoji="1" lang="ja-JP" altLang="en-US" sz="1200"/>
              <a:t>　　　　　　　　　　　　　　お支払方法</a:t>
            </a:r>
            <a:r>
              <a:rPr lang="ja-JP" altLang="en-US" sz="1200"/>
              <a:t>（</a:t>
            </a:r>
            <a:r>
              <a:rPr lang="en-US" altLang="ja-JP" sz="1200"/>
              <a:t>○</a:t>
            </a:r>
            <a:r>
              <a:rPr lang="ja-JP" altLang="en-US" sz="1200"/>
              <a:t>で囲む）　</a:t>
            </a:r>
            <a:r>
              <a:rPr lang="en-US" altLang="ja-JP" sz="1200"/>
              <a:t> </a:t>
            </a:r>
            <a:r>
              <a:rPr lang="ja-JP" altLang="en-US" sz="1200"/>
              <a:t>校費・私費</a:t>
            </a:r>
            <a:r>
              <a:rPr kumimoji="1" lang="en-US" altLang="ja-JP" sz="1200"/>
              <a:t> </a:t>
            </a:r>
            <a:r>
              <a:rPr kumimoji="1" lang="ja-JP" altLang="en-US" sz="1200"/>
              <a:t>　　　　</a:t>
            </a:r>
          </a:p>
        </p:txBody>
      </p:sp>
      <p:sp>
        <p:nvSpPr>
          <p:cNvPr id="5" name="テキスト ボックス 4"/>
          <p:cNvSpPr txBox="1"/>
          <p:nvPr/>
        </p:nvSpPr>
        <p:spPr>
          <a:xfrm>
            <a:off x="294425" y="8753419"/>
            <a:ext cx="6292375"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ja-JP" sz="1200"/>
              <a:t>学部名；　　　　　　 　　</a:t>
            </a:r>
            <a:r>
              <a:rPr lang="ja-JP" altLang="en-US" sz="1200"/>
              <a:t>　　　</a:t>
            </a:r>
            <a:r>
              <a:rPr lang="ja-JP" altLang="ja-JP" sz="1200"/>
              <a:t>学科名：　　　　　　　</a:t>
            </a:r>
            <a:r>
              <a:rPr lang="ja-JP" altLang="en-US" sz="1200"/>
              <a:t>　　　　　</a:t>
            </a:r>
            <a:r>
              <a:rPr lang="ja-JP" altLang="ja-JP" sz="1200"/>
              <a:t>研究科</a:t>
            </a:r>
            <a:r>
              <a:rPr lang="en-US" altLang="ja-JP" sz="1200"/>
              <a:t>or</a:t>
            </a:r>
            <a:r>
              <a:rPr lang="ja-JP" altLang="ja-JP" sz="1200"/>
              <a:t>研究室名：　　　　　　　　　　　　　</a:t>
            </a:r>
          </a:p>
        </p:txBody>
      </p:sp>
      <p:cxnSp>
        <p:nvCxnSpPr>
          <p:cNvPr id="6" name="直線コネクタ 5"/>
          <p:cNvCxnSpPr/>
          <p:nvPr/>
        </p:nvCxnSpPr>
        <p:spPr>
          <a:xfrm>
            <a:off x="322837" y="8646547"/>
            <a:ext cx="6212324"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直線コネクタ 6"/>
          <p:cNvCxnSpPr/>
          <p:nvPr/>
        </p:nvCxnSpPr>
        <p:spPr>
          <a:xfrm>
            <a:off x="294425" y="9092478"/>
            <a:ext cx="6301421"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pic>
        <p:nvPicPr>
          <p:cNvPr id="10" name="図 9" descr="大学生協ロゴ のコピー.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7638" y="9333087"/>
            <a:ext cx="412067" cy="490025"/>
          </a:xfrm>
          <a:prstGeom prst="rect">
            <a:avLst/>
          </a:prstGeom>
        </p:spPr>
      </p:pic>
      <p:sp>
        <p:nvSpPr>
          <p:cNvPr id="12" name="テキスト ボックス 15"/>
          <p:cNvSpPr txBox="1"/>
          <p:nvPr/>
        </p:nvSpPr>
        <p:spPr>
          <a:xfrm>
            <a:off x="4779614" y="9391261"/>
            <a:ext cx="1755547" cy="246221"/>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000" dirty="0"/>
              <a:t>発行：</a:t>
            </a:r>
            <a:r>
              <a:rPr kumimoji="1" lang="en-US" altLang="ja-JP" sz="1000" dirty="0"/>
              <a:t>2024</a:t>
            </a:r>
            <a:r>
              <a:rPr kumimoji="1" lang="ja-JP" altLang="en-US" sz="1000" dirty="0"/>
              <a:t>年</a:t>
            </a:r>
            <a:r>
              <a:rPr kumimoji="1" lang="en-US" altLang="ja-JP" sz="1000" dirty="0"/>
              <a:t>7</a:t>
            </a:r>
            <a:r>
              <a:rPr kumimoji="1" lang="ja-JP" altLang="en-US" sz="1000" dirty="0"/>
              <a:t>月</a:t>
            </a:r>
            <a:r>
              <a:rPr lang="en-US" altLang="ja-JP" sz="1000" dirty="0"/>
              <a:t>24</a:t>
            </a:r>
            <a:r>
              <a:rPr kumimoji="1" lang="ja-JP" altLang="en-US" sz="1000" dirty="0"/>
              <a:t>日</a:t>
            </a:r>
          </a:p>
        </p:txBody>
      </p:sp>
      <p:sp>
        <p:nvSpPr>
          <p:cNvPr id="19" name="テキスト ボックス 18"/>
          <p:cNvSpPr txBox="1"/>
          <p:nvPr/>
        </p:nvSpPr>
        <p:spPr>
          <a:xfrm>
            <a:off x="233083" y="6304081"/>
            <a:ext cx="6555589" cy="706668"/>
          </a:xfrm>
          <a:prstGeom prst="rect">
            <a:avLst/>
          </a:prstGeom>
          <a:noFill/>
        </p:spPr>
        <p:txBody>
          <a:bodyPr wrap="square" rtlCol="0">
            <a:spAutoFit/>
          </a:bodyPr>
          <a:lstStyle/>
          <a:p>
            <a:pPr algn="ctr">
              <a:lnSpc>
                <a:spcPct val="110000"/>
              </a:lnSpc>
            </a:pPr>
            <a:r>
              <a:rPr kumimoji="1" lang="ja-JP" altLang="en-US" sz="2400" dirty="0">
                <a:solidFill>
                  <a:srgbClr val="FF0000"/>
                </a:solidFill>
                <a:latin typeface="ＭＳ Ｐゴシック" panose="020B0600070205080204" pitchFamily="50" charset="-128"/>
                <a:ea typeface="ＭＳ Ｐゴシック" panose="020B0600070205080204" pitchFamily="50" charset="-128"/>
                <a:cs typeface="ヒラギノ角ゴ Std W8"/>
              </a:rPr>
              <a:t>組合員価格は生協店舗にお尋ねください</a:t>
            </a:r>
            <a:endParaRPr lang="en-US" altLang="ja-JP" sz="2400" dirty="0">
              <a:solidFill>
                <a:srgbClr val="FF0000"/>
              </a:solidFill>
              <a:latin typeface="ＭＳ Ｐゴシック" panose="020B0600070205080204" pitchFamily="50" charset="-128"/>
              <a:ea typeface="ＭＳ Ｐゴシック" panose="020B0600070205080204" pitchFamily="50" charset="-128"/>
              <a:cs typeface="ヒラギノ角ゴ Std W8"/>
            </a:endParaRPr>
          </a:p>
          <a:p>
            <a:pPr algn="ctr">
              <a:lnSpc>
                <a:spcPct val="110000"/>
              </a:lnSpc>
            </a:pPr>
            <a:r>
              <a:rPr lang="ja-JP" altLang="en-US" sz="1400" dirty="0">
                <a:solidFill>
                  <a:srgbClr val="FF0000"/>
                </a:solidFill>
                <a:latin typeface="+mj-ea"/>
                <a:ea typeface="+mj-ea"/>
                <a:cs typeface="ヒラギノ角ゴ Std W8"/>
              </a:rPr>
              <a:t>＊海外からの仕入れのため為替レートの変動により価格は変動します。</a:t>
            </a:r>
            <a:endParaRPr lang="en-US" altLang="ja-JP" sz="1400" dirty="0">
              <a:solidFill>
                <a:srgbClr val="FF0000"/>
              </a:solidFill>
              <a:latin typeface="+mj-ea"/>
              <a:ea typeface="+mj-ea"/>
              <a:cs typeface="ヒラギノ角ゴ Std W8"/>
            </a:endParaRPr>
          </a:p>
        </p:txBody>
      </p:sp>
      <p:sp>
        <p:nvSpPr>
          <p:cNvPr id="20" name="テキスト ボックス 2"/>
          <p:cNvSpPr txBox="1">
            <a:spLocks noChangeArrowheads="1"/>
          </p:cNvSpPr>
          <p:nvPr/>
        </p:nvSpPr>
        <p:spPr bwMode="auto">
          <a:xfrm>
            <a:off x="169989" y="212720"/>
            <a:ext cx="6518019" cy="702128"/>
          </a:xfrm>
          <a:prstGeom prst="rect">
            <a:avLst/>
          </a:prstGeom>
          <a:solidFill>
            <a:schemeClr val="accent4">
              <a:lumMod val="75000"/>
            </a:schemeClr>
          </a:solidFill>
          <a:ln>
            <a:noFill/>
          </a:ln>
          <a:effectLst/>
        </p:spPr>
        <p:txBody>
          <a:bodyPr vert="horz" wrap="square" lIns="91440" tIns="45720" rIns="91440" bIns="45720" numCol="1" anchor="ctr"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algn="ctr" defTabSz="914400"/>
            <a:r>
              <a:rPr lang="en-US" altLang="ja-JP" sz="1800" dirty="0">
                <a:solidFill>
                  <a:srgbClr val="FFFFFF"/>
                </a:solidFill>
                <a:latin typeface="ヒラギノ角ゴ Pro W6" charset="0"/>
                <a:ea typeface="ヒラギノ角ゴ Pro W6" charset="0"/>
              </a:rPr>
              <a:t>New Science </a:t>
            </a:r>
            <a:r>
              <a:rPr kumimoji="1" lang="en-US" altLang="ja-JP" sz="1800" b="0" i="0" u="none" strike="noStrike" cap="none" normalizeH="0" baseline="0" dirty="0">
                <a:ln>
                  <a:noFill/>
                </a:ln>
                <a:solidFill>
                  <a:srgbClr val="FFFFFF"/>
                </a:solidFill>
                <a:effectLst/>
                <a:latin typeface="ヒラギノ角ゴ Pro W6" charset="0"/>
                <a:ea typeface="ヒラギノ角ゴ Pro W6" charset="0"/>
              </a:rPr>
              <a:t>Book Information from UNIV. CO-OP</a:t>
            </a:r>
          </a:p>
        </p:txBody>
      </p:sp>
      <p:sp>
        <p:nvSpPr>
          <p:cNvPr id="21" name="テキスト ボックス 20"/>
          <p:cNvSpPr txBox="1"/>
          <p:nvPr/>
        </p:nvSpPr>
        <p:spPr>
          <a:xfrm>
            <a:off x="294425" y="4983543"/>
            <a:ext cx="2179833" cy="1277273"/>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sz="1100" b="1" dirty="0">
                <a:latin typeface="ＭＳ Ｐ明朝" panose="02020600040205080304" pitchFamily="18" charset="-128"/>
                <a:ea typeface="ＭＳ Ｐ明朝" panose="02020600040205080304" pitchFamily="18" charset="-128"/>
                <a:cs typeface="ヒラギノ角ゴ Pro W6"/>
              </a:rPr>
              <a:t>●著者：</a:t>
            </a:r>
            <a:r>
              <a:rPr lang="en-US" altLang="ja-JP" sz="1100" b="0" i="0" dirty="0">
                <a:solidFill>
                  <a:srgbClr val="000000"/>
                </a:solidFill>
                <a:effectLst/>
                <a:highlight>
                  <a:srgbClr val="FFFFFF"/>
                </a:highlight>
                <a:latin typeface="Hiragino Kaku Gothic Pro"/>
              </a:rPr>
              <a:t>Tominaga, Makoto / Takagi, Masahiro </a:t>
            </a:r>
            <a:r>
              <a:rPr lang="ja-JP" altLang="en-US" sz="1100" b="0" i="0" dirty="0">
                <a:solidFill>
                  <a:srgbClr val="000000"/>
                </a:solidFill>
                <a:effectLst/>
                <a:highlight>
                  <a:srgbClr val="FFFFFF"/>
                </a:highlight>
                <a:latin typeface="Hiragino Kaku Gothic Pro"/>
              </a:rPr>
              <a:t>編集</a:t>
            </a:r>
            <a:endParaRPr lang="en-US" altLang="ja-JP" sz="1100" b="1" dirty="0">
              <a:latin typeface="ＭＳ Ｐ明朝" panose="02020600040205080304" pitchFamily="18" charset="-128"/>
              <a:ea typeface="ＭＳ Ｐ明朝" panose="02020600040205080304" pitchFamily="18" charset="-128"/>
              <a:cs typeface="ヒラギノ角ゴ Pro W6"/>
            </a:endParaRPr>
          </a:p>
          <a:p>
            <a:r>
              <a:rPr lang="ja-JP" altLang="en-US" sz="1100" b="1" dirty="0">
                <a:latin typeface="ＭＳ Ｐ明朝" panose="02020600040205080304" pitchFamily="18" charset="-128"/>
                <a:ea typeface="ＭＳ Ｐ明朝" panose="02020600040205080304" pitchFamily="18" charset="-128"/>
                <a:cs typeface="ヒラギノ角ゴ Pro W6"/>
              </a:rPr>
              <a:t>●出版社：</a:t>
            </a:r>
            <a:r>
              <a:rPr lang="en-US" altLang="ja-JP" sz="1100" b="1" dirty="0">
                <a:latin typeface="ＭＳ Ｐ明朝" panose="02020600040205080304" pitchFamily="18" charset="-128"/>
                <a:ea typeface="ＭＳ Ｐ明朝" panose="02020600040205080304" pitchFamily="18" charset="-128"/>
                <a:cs typeface="ヒラギノ角ゴ Pro W6"/>
              </a:rPr>
              <a:t>Springer-Verlag GmbH</a:t>
            </a:r>
          </a:p>
          <a:p>
            <a:r>
              <a:rPr lang="ja-JP" altLang="en-US" sz="1100" b="1" dirty="0">
                <a:latin typeface="ＭＳ Ｐ明朝" panose="02020600040205080304" pitchFamily="18" charset="-128"/>
                <a:ea typeface="ＭＳ Ｐ明朝" panose="02020600040205080304" pitchFamily="18" charset="-128"/>
                <a:cs typeface="ヒラギノ角ゴ Pro W6"/>
              </a:rPr>
              <a:t>●</a:t>
            </a:r>
            <a:r>
              <a:rPr lang="en-US" altLang="ja-JP" sz="1100" b="1" dirty="0">
                <a:latin typeface="ＭＳ Ｐ明朝" panose="02020600040205080304" pitchFamily="18" charset="-128"/>
                <a:ea typeface="ＭＳ Ｐ明朝" panose="02020600040205080304" pitchFamily="18" charset="-128"/>
                <a:cs typeface="ヒラギノ角ゴ Pro W6"/>
              </a:rPr>
              <a:t>ISBN</a:t>
            </a:r>
            <a:r>
              <a:rPr lang="ja-JP" altLang="en-US" sz="1100" b="1" dirty="0">
                <a:latin typeface="ＭＳ Ｐ明朝" panose="02020600040205080304" pitchFamily="18" charset="-128"/>
                <a:ea typeface="ＭＳ Ｐ明朝" panose="02020600040205080304" pitchFamily="18" charset="-128"/>
                <a:cs typeface="ヒラギノ角ゴ Pro W6"/>
              </a:rPr>
              <a:t>：</a:t>
            </a:r>
            <a:r>
              <a:rPr lang="en-US" altLang="ja-JP" sz="1100" b="1" dirty="0">
                <a:latin typeface="ＭＳ Ｐ明朝" panose="02020600040205080304" pitchFamily="18" charset="-128"/>
                <a:ea typeface="ＭＳ Ｐ明朝" panose="02020600040205080304" pitchFamily="18" charset="-128"/>
                <a:cs typeface="ヒラギノ角ゴ Pro W6"/>
              </a:rPr>
              <a:t>978-981-97-4583-8</a:t>
            </a:r>
          </a:p>
          <a:p>
            <a:r>
              <a:rPr lang="ja-JP" altLang="en-US" sz="1100" b="1" dirty="0">
                <a:latin typeface="ＭＳ Ｐ明朝" panose="02020600040205080304" pitchFamily="18" charset="-128"/>
                <a:ea typeface="ＭＳ Ｐ明朝" panose="02020600040205080304" pitchFamily="18" charset="-128"/>
                <a:cs typeface="ヒラギノ角ゴ Pro W6"/>
              </a:rPr>
              <a:t>●刊行：</a:t>
            </a:r>
            <a:r>
              <a:rPr lang="en-US" altLang="ja-JP" sz="1100" b="1" dirty="0">
                <a:latin typeface="ＭＳ Ｐ明朝" panose="02020600040205080304" pitchFamily="18" charset="-128"/>
                <a:ea typeface="ＭＳ Ｐ明朝" panose="02020600040205080304" pitchFamily="18" charset="-128"/>
                <a:cs typeface="ヒラギノ角ゴ Pro W6"/>
              </a:rPr>
              <a:t>2024/09</a:t>
            </a:r>
          </a:p>
          <a:p>
            <a:r>
              <a:rPr lang="ja-JP" altLang="en-US" sz="1100" b="1" dirty="0">
                <a:latin typeface="ＭＳ Ｐ明朝" panose="02020600040205080304" pitchFamily="18" charset="-128"/>
                <a:ea typeface="ＭＳ Ｐ明朝" panose="02020600040205080304" pitchFamily="18" charset="-128"/>
                <a:cs typeface="ヒラギノ角ゴ Pro W6"/>
              </a:rPr>
              <a:t>●</a:t>
            </a:r>
            <a:r>
              <a:rPr lang="en-US" altLang="ja-JP" sz="1100" b="1" i="0" dirty="0">
                <a:solidFill>
                  <a:srgbClr val="333333"/>
                </a:solidFill>
                <a:effectLst/>
                <a:highlight>
                  <a:srgbClr val="FFFFFF"/>
                </a:highlight>
                <a:latin typeface="ＭＳ Ｐ明朝" panose="02020600040205080304" pitchFamily="18" charset="-128"/>
                <a:ea typeface="ＭＳ Ｐ明朝" panose="02020600040205080304" pitchFamily="18" charset="-128"/>
              </a:rPr>
              <a:t>hardcover/</a:t>
            </a:r>
            <a:r>
              <a:rPr lang="en-US" altLang="ja-JP" sz="1100" b="1" dirty="0">
                <a:solidFill>
                  <a:srgbClr val="333333"/>
                </a:solidFill>
                <a:highlight>
                  <a:srgbClr val="FFFFFF"/>
                </a:highlight>
                <a:latin typeface="ＭＳ Ｐ明朝" panose="02020600040205080304" pitchFamily="18" charset="-128"/>
                <a:ea typeface="ＭＳ Ｐ明朝" panose="02020600040205080304" pitchFamily="18" charset="-128"/>
              </a:rPr>
              <a:t>800</a:t>
            </a:r>
            <a:r>
              <a:rPr lang="en-US" altLang="ja-JP" sz="1100" b="1" i="0" dirty="0">
                <a:solidFill>
                  <a:srgbClr val="333333"/>
                </a:solidFill>
                <a:effectLst/>
                <a:highlight>
                  <a:srgbClr val="FFFFFF"/>
                </a:highlight>
                <a:latin typeface="ＭＳ Ｐ明朝" panose="02020600040205080304" pitchFamily="18" charset="-128"/>
                <a:ea typeface="ＭＳ Ｐ明朝" panose="02020600040205080304" pitchFamily="18" charset="-128"/>
              </a:rPr>
              <a:t>p.</a:t>
            </a:r>
          </a:p>
          <a:p>
            <a:r>
              <a:rPr lang="ja-JP" altLang="en-US" sz="1100" b="1" dirty="0">
                <a:solidFill>
                  <a:srgbClr val="333333"/>
                </a:solidFill>
                <a:highlight>
                  <a:srgbClr val="FFFFFF"/>
                </a:highlight>
                <a:latin typeface="ＭＳ Ｐ明朝" panose="02020600040205080304" pitchFamily="18" charset="-128"/>
                <a:ea typeface="ＭＳ Ｐ明朝" panose="02020600040205080304" pitchFamily="18" charset="-128"/>
                <a:cs typeface="ヒラギノ角ゴ Pro W6"/>
              </a:rPr>
              <a:t>●動物学</a:t>
            </a:r>
            <a:endParaRPr lang="en-US" altLang="ja-JP" sz="1100" b="1" dirty="0">
              <a:latin typeface="ＭＳ Ｐ明朝" panose="02020600040205080304" pitchFamily="18" charset="-128"/>
              <a:ea typeface="ＭＳ Ｐ明朝" panose="02020600040205080304" pitchFamily="18" charset="-128"/>
              <a:cs typeface="ヒラギノ角ゴ Pro W6"/>
            </a:endParaRPr>
          </a:p>
        </p:txBody>
      </p:sp>
      <p:sp>
        <p:nvSpPr>
          <p:cNvPr id="11" name="AutoShape 4" descr="data:image/jpeg;base64,/9j/4AAQSkZJRgABAQAAAQABAAD/2wBDABQODxIPDRQSEBIXFRQYHjIhHhwcHj0sLiQySUBMS0dARkVQWnNiUFVtVkVGZIhlbXd7gYKBTmCNl4x9lnN+gXz/2wBDARUXFx4aHjshITt8U0ZTfHx8fHx8fHx8fHx8fHx8fHx8fHx8fHx8fHx8fHx8fHx8fHx8fHx8fHx8fHx8fHx8fHz/wAARCAEV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B1TUr6PVLxI725RFncKqysABuPA5qr/auo/8AP/df9/m/xo1f/kL3v/XxJ/6EaqUAW/7V1H/n/uv+/wA3+NH9q6j/AM/91/3+b/GqlFAFv+1dR/5/7r/v83+NH9q6j/z/AN1/3+b/ABqpRQBb/tXUf+f+6/7/ADf40f2rqP8Az/3X/f5v8aqUUAW/7V1H/n/uv+/zf40f2rqP/P8A3X/f5v8AGqlFAFv+1dR/5/7r/v8AN/jR/auo/wDP/df9/m/xqpRQB2LXFxnieX/vs0n2i4/5+Jf++zTH+9SV7qjG2x5nM+5J9ouP+fiX/vs1W1K7uo7F3S6mVgRyJCD1qWqmq/8AIOk+o/nWdWMfZvQqDfMtTJ/tXUf+f+6/7/N/jR/auo/8/wDdf9/m/wAaqUV4x6Jb/tXUf+f+6/7/ADf40f2rqP8Az/3X/f5v8aqUUAW/7V1H/n/uv+/zf40f2rqP/P8A3X/f5v8AGqlFAFv+1dR/5/7r/v8AN/jR/auo/wDP/df9/m/xqpRQBb/tXUf+f+6/7/N/jR/auo/8/wDdf9/m/wAaqUUAW/7V1H/n/uv+/wA3+Ndl4QmlutLle5keZxOQGkYsQNq8c1wVdz4I/wCQRN/18H/0FaAOR1f/AJC97/18Sf8AoRqpVvV/+Qve/wDXxJ/6EaqUAFFFFABRRRQAUUUUAFFFFABRRRTA7IbBnepJyfxGOP1pcwZJMZIJXgduu7+lcj9quP8AnvJ/32aPtM//AD2k/wC+zXb9aj2Zy+wfc69TBtQPGSwYF2xwRxnA/P8Az0ztYA/s9yq4xtz7nPWsH7TP/wA9pP8Avs0jTzOu15XZfQsSKmWITi1Z6jVFpp3I6KKK4zpCiiigAooooAKKKKACiiigArufBH/IIm/6+D/6CtcNXc+CP+QRN/18H/0FaAOR1f8A5C97/wBfEn/oRqpVvV/+Qve/9fEn/oRqpQAUUUUAFFFFABRRRQAUUUUAFPiiaaVI0GWcgDJxTKs2jxxCWSTJOzYqg4Jzwf0zTEyBo3V2QqdyZDD0xSvGUVGOMONw+mSP6Vd81WuHkhcIZoSCGYcN3BPvjP41E7xtYIqsolVfmz1I3Hgfz/H2osK5VZSrEHGR6HNJVxpkja4aLZuJXYcdPXHpUqPEZbpQyJE7ZEgIBA56DuPYe1Fh3KDRsqK5HyvnafXFNpSSQAScDp7UlIYUUUUAFFFFABRRRQAUUUUAFdz4I/5BE3/Xwf8A0Fa4au58Ef8AIIm/6+D/AOgrQByOr/8AIXvf+viT/wBCNVKt6v8A8he9/wCviT/0I1UoAKKKKACiiigCezs5r2Ux26gsql2LMFAUdSSeKmuNKu7e3NwypJCpwzxSLIFPvtJx+NWPD8byzXscalnezkCqOpOBU1laXGlwXlxfo1uktu8KI/DSMwwMDrgdc+1AGTHbSywTTomY4ceYcjjJwKirY0iLz9L1SMyxxArF88hwo+aoP7KX/oI2H/f0/wCFAFZrKdL77G6hZ9/l7Swxu+vSopYnhleKVSsiMVZT2Iq74g/5Dt9/12b+daK3EE8Ca1cEPc2wETxsCfNlA/dsfbAJP+570AYtxaT21x9nljIm4+QckZ6Djv7Vc/sG+yUCwmYDJgEyGQcZ+7nP4VWtL17fUor1x5rpKJG3H7xzk81avNNEqS3mnTfarcZd1PEsQ/2l/HqMjigDPt4JLmTy4V3NtZsZxwASf0BqOtHQv+Qgf+uE3/otqf4fQfbpLggM1rBJOgPQso4/XB/CgBg0S7wPNMEEhAIimnVHP/AScj8apTwyW8zwzIUkQ4ZT2NNkd5ZGkkYs7ElmJyST3ptAFqLT7iWwmvUUeRCwViTznjoO/UfnVWuhjdbS8sdMlysbQmO44xhpRk5+mU/75rBmieCZ4pBteNirD0IODQA65t5bWYwzrtkABIyDwQCOnsRUVafiH/kLyf8AXOL/ANFrWZQAUUUUAFFFFABXc+CP+QRN/wBfB/8AQVrhq7nwR/yCJv8Ar4P/AKCtAHI6v/yF73/r4k/9CNVKt6v/AMhe9/6+JP8A0I1UoAKKKKACiitC3sIVtVu7+doYXJEaRrueTHBIGQAPc0AJpM8UBvPOcJvtZEXjqxHAqh161bu47ARCSynmLbsGKaMAgeoIJBpJ7MRafa3W/JnZxtx93bjv+NAEtnPFHpWoxO+JJRH5a4+9hsn9KoVa02zF/epbl/L3KzbsZ6KW/pSafa/br+C237PNcLuxnFAEmszR3Gr3c0LB43lJVh3FLHNEui3EBYea08bBcdQFbJ/Wlkj0ry38u5vC+DtDQKAT2z81O0bTF1SeSJ5xBtTKkrkFiwUD8yKAKVukUk6JPKYoicM4XdtHrjvWzp0dvo92t9Jf208aK22KFiWlyCMEEcDnnNYbKVYqwIYHBB6itG80oWulW1202ZJjhotv3ARlefcYP40ARaRNHBel5mCL5Uq5PqUYD9TTNOvDYXiT7BIoyroejqRgj8jSR2gfTprvfgxSIm3HXcDzn8KmsrGKS0kvbyVorVHEY2JuZ3POAMgDjnJoAlfTLSZjJZ6lbrCeQtwSkiexGDn8Kgs4rRdWjS4nVrRHy8m04ZRzjHXnp+NMvI7JUR7K4lfJIaOWPay++QSDVvTrHT76aC2F1cpcS4H+pUqD9d2cfhQA2bxBqks0jrezRh2LBVc4XJ6Co9YmhurpLqFwWnjV5lC42ydG/MjP41Hcpp6xZtZrl5M9JIlUY+oY1NFZWaafDdXk86+c7qqxRBsbcZzlh60AWtSt7a/vDcx6laIrog2uXDAhADnCnuKxpEEcroHVwpIDL0b3HtVvULFbVIJoJfPtrhSY5Nu05HBBHYg0moWItBBLE5ltrhN8chGPZgfcHigCnRVvULIWJiidybgpulTGBGT0X646/WqlABRRRQAV3Pgj/kETf9fB/wDQVrhq7nwR/wAgib/r4P8A6CtAHI6v/wAhe9/6+JP/AEI1Uq3q/wDyF73/AK+JP/QjVSgAooooAK1Ne3eZZH/ln9ji8v6Y5/XNZdaFtqERtFs7+AzwISY2RtrxZ64PIIPoaAM+twmzGg6f9tS4f95Ns8l1XHK5zkGs67ewMYSyhnDZyZJpAePTAFJPeedp9ra7MeQztuz97dj/AAoA1tFbTDqSi1iu1m8uTaZJVK/6tuoCis/w/wD8h2xx/wA9l/nUOm3n2C9S4KeZtVl25xnKlf603T7r7DfwXOzf5ThtucZxQBNcnSzC32VLwTZG0yOpX8cCnaYStpqTKSGWBSCOoPmJSNNpRRtlpdBiPlJuFIB/75qG1uvs8F1Hs3faIwmc42/MDn9KANK6tUv9YtrjhLe9T7RIQeExky/kVb9KTULlr3RnuWGPMv2IX+6NgwPwGB+FVYdVaLSZbLywzMTsl3HKK2NwH12j9fWoTeZ0oWXl9JzNvz6qBjH4UAWIP+RevP8Ar4i/k9RWN+tvHJb3MIuLSXBaPOCrDoynsefx6VHHd7NOmtNmfNkR92em0HjH40+zlsBE0V7bSMS2Vmhk2sOOmDkEfrQA6/sY4YY7uzlM1pKxVSwwyMP4WHrg/jUnhz/kPWX/AF0qO9vopLaOzs4mitY2L/O25nY8bj26ADAqPTbv7BqEF1s8zym3bc4z+NAFWt2GKzn0fTY72eSANPKFdVBUfcyWyRjtWFVma783T7a12Y8hnbdn727Hb8KALOsSskken+S0MdmWRVc5YknJYn34/DFWNDuFNtdRTRLKtqhu4Q3RXXA59QcjI9hVC8vReQW4kj/0iJdjS5/1ij7uR6jpn6UljefZFuh5e/z4Gi6425IOf0oAryyPNK8sjFnclmY9STTaKKACiiigArufBH/IIm/6+D/6CtcNXc+CP+QRN/18H/0FaAOR1f8A5C97/wBfEn/oRqpVvV/+Qve/9fEn/oRqpQAUUUUAFFFFABRRRQAUUUUAFKFJyQCccn2pKlhl8tZRzh028fUUwGFHBIKMCvXjpSiN2RnVSUXqewq4NQwM/MWDE4IBByFBP6frUcVxEiEOhI8wOF2ggj09qLIm7K3lvx8h56cdf85FNrQ+3x7myrEMAGJAywG3g/8AfJ/OkF9Eu3bCMhccqOOVyB+R/wC+qdkF2UKKKKkoKKKKACiiigAooooAKKKKACu58Ef8gib/AK+D/wCgrXDV3Pgj/kETf9fB/wDQVoA5HV/+Qve/9fEn/oRqpVvV/wDkL3v/AF8Sf+hGqlABRRRQAUUUUAFFFFABRRRQAUUUUAFFFFABRSgEnABJPYVYSwncZwB7E81cYSn8KuS5JblaipZbeWE4kQj3qKlKLi7NDTT2CiiipGFFFFABRRRQAUUUUAFdz4I/5BE3/Xwf/QVrhq7nwR/yCJv+vg/+grQByOr/APIXvf8Ar4k/9CNVKt6v/wAhe9/6+JP/AEI1UoAKKKKACiiigAoopVBZgAMknApgJRWtc6DPbhF8xJJXQtsX2GcfWspFZ2CqMseAKqUJRsmtyIzjJXTErb0bRBex+dM2E7CnWmgF498pJ9hwKlczaf8Au0ciLuB2rtoYVv4tznqVub3YMgudJhF2sCNs38K3bPbNY7xSJM0LKRIrbSvoRW/FHM2pwJOw8v8A1nm54KjvVS9XdqlzOVx5jkx+6nofxFaVMPGpOKh8x06klo9SCKNYVwPvHqafkg5B5rbsNKga282Y5YjNVBaJ/aK2+MxyZGfTiu+E6cE4xWiMvaKTEtwLyFo2/wBYoyKzpbZCxDgqRwSv+FWLGXybyNuxbBq1q8HlXWQOHGaJQjKXJJXTBNwlZGFcW0kGC2Gjb7rr0NQ1rwzCIlJVEkD8Oh/n9aralp5s2V4yXt5PuP8A0PvXkYnDOi7rY6YVLuzKNFFFcZsFFFFABRRRQAV3Pgj/AJBE3/Xwf/QVrhq7nwR/yCJv+vg/+grQByOr/wDIXvf+viT/ANCNVKt6v/yF73/r4k/9CNVKACiiigAooooAKUEggjqKfbiMzoJ9/l5+YJ1I9q2bXSbWa/QMzJCy7zG5+ZeeAfwranSlPWJnOooblLTr4wXBlkJd8FUGeMkYzUsaW8Wpym3O6FWwp/nitCbTrGS+W2QAJIMBl6qexrMuJBDAloyBZraRlZh355/lXoRT54up01v/AF2MFKM/h6nTDUIkhABFZl7Mk6nFY6SSynbGrOfQDNKZ5EdQ6kd8Eda6Y+yg7pmSoNM2ZFuU0YRmIrzlXJ7dxj/PSqmouJHiSP7sUKorf3++fzNEuvSTRhHwVxjAq/b2fnWVq0w25Rsk9gSSP8+9EZqLu39wtYayRjJqUqoE3kAdqkgv3Nyr91BxUkukyiJJpYwFkOFOcZ9M1VSJYycZz057U4qpKVnZryNf3bWg7pg+hrc1hfMsrab1ArDPSt+4+fQoD6AVpV0lF+ZlPdMwXFX9MeO5gksbnmNunqvoR9KpuKZDIYblGHrg1VSCnFxZbXMtCneW0lndSW8v3kOM+o7GoK6PxBbi4sYr1B88WEf3U9D+B4/Gucr5yceSTidVOfPG4UUUVBoFFFFABXc+CP8AkETf9fB/9BWuGrufBH/IIm/6+D/6CtAHI6v/AMhe9/6+JP8A0I1Uq3q//IXvf+viT/0I1UoAKKKKACiiigDS0/T4bi1lnnuREU4RB1Y0y8jksLjy9+5XUOrdyCO9U42fcoTOc8D3rbu9Gu5nie6nUzSjA4zz1Ga7acmor2V0zCT5Ze+9GQabqotpAZ8NFHlgoHzM2OOaedNW5hF7cXSrLcOWKLyRk9ajhKKiWEtmglydznlmz0rZlgtEt2hELxyxqM7xg49RW0Ye0tKpqYzlyP3dDKsb46LJc27xq0oYqx+npSvMZ7ZGiQGczlosjO0Y+Y/TOPypNSt0m01L0D99G/lykfxjsx9+Kl0IRoQX6kZyacOa7pW26oJcvL7RbkkNutu3nz2STvnJLHGfw6VqfbYtQhYYKqwKOO6ZFSXM8TLtGKyIZFt9SQ9Y5fkceoNbxhGSbSsznu5blBbi5ZhFNIzQqcdeoHpRIxeV3YYZyWI+tXzpphlkjGSFYgH2ouLQm0aTHzRnn6V0QcY7O9zXnjfQzT0rfb/kBwj2rAPSt2c7dNhT/ZFOtvH1JqdDJkFVJatymqkpq29DWmdDp6i906a3PPmxkD644/WuQrqvDknzJ7GucvoxFfXEY6JKy/kTXi4xWncrD6SlEgoooriOsKKKKACu58Ef8gib/r4P/oK1w1dz4I/5BE3/AF8H/wBBWgDkdX/5C97/ANfEn/oRqpVvV/8AkL3v/XxJ/wChGqlABRRRQAU5CodS43KCMj1FNopoDRuLy1MsM9rbLFIjklOqleMfXvT5NSF15STfJHuJk28DBOeBWXV7TYrNmd78uIwvybR1aumlVqOVodTGUIpXfQtywbc6hbTp8ih1hDZaNMgAE+vIpGv71fNkuYpS8kZRSynBz3zUd3aC38i6gDG0lAJ7hWyeD+Wea0W1xpoEtlTqNoArqpRm01F211MZPZ2uVGEkVrBZzxOqO4mkc9CP4Rn86bqSrZ3h8hgYXAZCO3qPwNad3bStZR2VwoSaMF0fORt7isK8iuLVxBcpyw3LzkMOxFac6p3lfV/cwpvnf9feL9sbPLE1PYF7zUYVHQHJ+lRR6bJJCJF3bR99iOBWrpypYkpt2uQCWJzuHt7Vpz1pbqwVHCKfLubzRqxLHqTmq7xKYrhcdUNM+1jHWmG4HlzHP8BrFRkjjObUZIHqcVr38mFVB2wKzLYZnTPQHNS3M2585r0ZK8kdEleSRFI1VJDUkj1AxrOpKyN4Rsb3hzll+tYWpNv1K7YdDM5/8eNb+gkQQtO33Y1Ln8Oa5hmLMWJyScmvJxj95IVFe/JiUUUVxHUFFFFABXc+CP8AkETf9fB/9BWuGrufBH/IIm/6+D/6CtAHI6v/AMhe9/6+JP8A0I1Uq3q//IXvf+viT/0I1UoAKKKKACiiigArc02/toLEwTwJMG5wwzzWHShiOlb0akYN8yumZzhzqx0trdQz2uoxMAsJhLbeykdMfjiucjcowYHkdKPNfyzGDhWOSB3pExvXPTPNVUq89RSjoKFPkubdhHqF04nZiVAOMnPUYqS6sZ9RuAyuBcQoqrAeMqP7p9ep59atWGqRQW2w8GoJ79BcxTocMGFelKjKXuy6dTj55c10ivDrcltb/ZSg2g8gjmo5LvfBAP4l3H6KTwP5/nU+son9qTYUYfDEehIBNZEitE2DyD0NW5clqklo/wCtTWEYS1SL32lvWpUuCYZBn7wxWXvq1HnyxW8JwqfCEqaRLEdis3tgVXeTJNOmk2riquamrUUdCoR6ji2ab1IA70VYsYfOuRkgKvJJ6CuXm5mav3Vc0bqT7Honlg4e4Owf7o5J/kPxrAq3qV39rudy8RINkY9h/j1qpXmVp+0m2FKPLHXcKKKKxNQooooAK7nwR/yCJv8Ar4P/AKCtcNXc+CP+QRN/18H/ANBWgDkdX/5C97/18Sf+hGqlW9X/AOQve/8AXxJ/6EaqUAFFFFABRRRQAUUUUAFFFFAEglYDBp6TBZFdvm2nOPWoKK3+sVbWuTyo0hK1wPNkbc7nLH3pSAylWGQaq2kgBMbHg8j61ar3MPUVWkn8jnkuVkC2wVs5yKmYhVpSQoyaqyybzgdKJOnh4aKwK83qNdt7ZptFGQOteXKrzPmZvYUAsQFGSelSSzCKE28Jzn/WMO/sPaoDJgELxnqaZWE62lkHL3CiiiucsKKKKACiiigArufBH/IIm/6+D/6CtcNXc+CP+QRN/wBfB/8AQVoA5HV/+Qve/wDXxJ/6EaqVb1f/AJC97/18Sf8AoRqpQAUUUUAFFFFABRRRQAUUUUAFFFFABU63TqMHmoKK1p1Z03eDsJpPcleZn6mmbhTaKU6k5u8ncEkh2402iioGFFFFIAooooAKKKKACiiigArufBH/ACCJv+vg/wDoK1w1dz4I/wCQRN/18H/0FaAOR1f/AJC97/18Sf8AoRqpVvV/+Qve/wDXxJ/6EaqUAFFFFABRRWpDe27W8FtOoaNI8/MTgPluOOgwew649KAMuitSOXT2CGaND/qwQAy4Ufe6dT/TFRWlxbxwXCyghrjK4QcIvUdeo3bT6/LQBQorUmuLN8kYU7nI8tSo2leAPx61FcPZPDL5SCN+qgZP8R45/wBnBzmmBQoqVyDbRLnkM3Hp0q8j2Qjg8yUGSBeoVsMSWOBx2yOv60CMyitC4ks5Ld2U5mIGM5zn5enbGN36VJ51gLfZtVmCEqDuHJC5yfXIPtSGZdFaUF3D9lgtZCAmGLlgSAckjAHfpzS79PjLmJsbiVAIY4X5uT+G38u1AGZ1oq7I1uuqRtbMPJDId2CBnA3dffNR2jpHcNJIwVQrYyM5JBAA/OmIrUVpyS6dEf3cazEqckhgARnGBn/doZtOI2IoVSjfOdxYN24xg/n3oGZlFacFzaG1ghl4KA7+Dh+TtBI7AkH3z7ClWbTxtHl7Uf8A1oUsTjeCQPbA4PWkBl0VavHt2Ci3jRTklipJz6Yz2/DvVWgAooooAK7nwR/yCJv+vg/+grXDV3Pgj/kETf8AXwf/AEFaAOR1f/kL3v8A18Sf+hGqlW9X/wCQve/9fEn/AKEaqUAFFFFABRRRQAUUUUAFFFFABRRRQAUUUUAFFFFABRRRQAUUUUAFFFFABRRRQAUUUUAFdz4I/wCQRN/18H/0Fa4au58Ef8gib/r4P/oK0AQ3Xg/7XdTXP27Z5ztJt8nOMnOM7qi/4Qj/AKiH/kH/AOyoop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Vs6Pp/9i2rW3m+fucybtu3GQBjGT6UUUAf/9k="/>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テキスト ボックス 22">
            <a:extLst>
              <a:ext uri="{FF2B5EF4-FFF2-40B4-BE49-F238E27FC236}">
                <a16:creationId xmlns:a16="http://schemas.microsoft.com/office/drawing/2014/main" id="{1BEE4A47-4247-F00D-17F5-FD0DFE51D1AA}"/>
              </a:ext>
            </a:extLst>
          </p:cNvPr>
          <p:cNvSpPr txBox="1"/>
          <p:nvPr/>
        </p:nvSpPr>
        <p:spPr>
          <a:xfrm>
            <a:off x="516475" y="2154273"/>
            <a:ext cx="1279517" cy="646331"/>
          </a:xfrm>
          <a:prstGeom prst="rect">
            <a:avLst/>
          </a:prstGeom>
          <a:noFill/>
        </p:spPr>
        <p:txBody>
          <a:bodyPr wrap="none" rtlCol="0">
            <a:spAutoFit/>
          </a:bodyPr>
          <a:lstStyle/>
          <a:p>
            <a:pPr algn="ctr"/>
            <a:r>
              <a:rPr lang="en-US" altLang="ja-JP" b="1" dirty="0">
                <a:solidFill>
                  <a:srgbClr val="FF0000"/>
                </a:solidFill>
                <a:latin typeface="+mn-ea"/>
              </a:rPr>
              <a:t>2024</a:t>
            </a:r>
            <a:r>
              <a:rPr lang="ja-JP" altLang="en-US" b="1" dirty="0">
                <a:solidFill>
                  <a:srgbClr val="FF0000"/>
                </a:solidFill>
                <a:latin typeface="+mn-ea"/>
              </a:rPr>
              <a:t>年</a:t>
            </a:r>
            <a:r>
              <a:rPr lang="en-US" altLang="ja-JP" b="1" dirty="0">
                <a:solidFill>
                  <a:srgbClr val="FF0000"/>
                </a:solidFill>
                <a:latin typeface="+mn-ea"/>
              </a:rPr>
              <a:t>9</a:t>
            </a:r>
            <a:r>
              <a:rPr lang="ja-JP" altLang="en-US" b="1" dirty="0">
                <a:solidFill>
                  <a:srgbClr val="FF0000"/>
                </a:solidFill>
                <a:latin typeface="+mn-ea"/>
              </a:rPr>
              <a:t>月</a:t>
            </a:r>
            <a:endParaRPr lang="en-US" altLang="ja-JP" b="1" dirty="0">
              <a:solidFill>
                <a:srgbClr val="FF0000"/>
              </a:solidFill>
              <a:latin typeface="+mn-ea"/>
            </a:endParaRPr>
          </a:p>
          <a:p>
            <a:pPr algn="ctr"/>
            <a:r>
              <a:rPr kumimoji="1" lang="ja-JP" altLang="en-US" b="1" dirty="0">
                <a:solidFill>
                  <a:srgbClr val="FF0000"/>
                </a:solidFill>
                <a:latin typeface="+mn-ea"/>
              </a:rPr>
              <a:t>刊行予定</a:t>
            </a:r>
          </a:p>
        </p:txBody>
      </p:sp>
      <p:pic>
        <p:nvPicPr>
          <p:cNvPr id="24" name="図 23">
            <a:extLst>
              <a:ext uri="{FF2B5EF4-FFF2-40B4-BE49-F238E27FC236}">
                <a16:creationId xmlns:a16="http://schemas.microsoft.com/office/drawing/2014/main" id="{C3450BAB-8CC1-2ADF-02C0-3F21F0192BC5}"/>
              </a:ext>
            </a:extLst>
          </p:cNvPr>
          <p:cNvPicPr>
            <a:picLocks noChangeAspect="1"/>
          </p:cNvPicPr>
          <p:nvPr/>
        </p:nvPicPr>
        <p:blipFill>
          <a:blip r:embed="rId3"/>
          <a:stretch>
            <a:fillRect/>
          </a:stretch>
        </p:blipFill>
        <p:spPr>
          <a:xfrm>
            <a:off x="81878" y="7415553"/>
            <a:ext cx="6858000" cy="30426"/>
          </a:xfrm>
          <a:prstGeom prst="rect">
            <a:avLst/>
          </a:prstGeom>
        </p:spPr>
      </p:pic>
      <p:sp>
        <p:nvSpPr>
          <p:cNvPr id="25" name="テキスト ボックス 24">
            <a:extLst>
              <a:ext uri="{FF2B5EF4-FFF2-40B4-BE49-F238E27FC236}">
                <a16:creationId xmlns:a16="http://schemas.microsoft.com/office/drawing/2014/main" id="{E5EB61F5-00F3-CE23-780C-73716026B078}"/>
              </a:ext>
            </a:extLst>
          </p:cNvPr>
          <p:cNvSpPr txBox="1"/>
          <p:nvPr/>
        </p:nvSpPr>
        <p:spPr>
          <a:xfrm>
            <a:off x="256639" y="7035554"/>
            <a:ext cx="6358899" cy="338554"/>
          </a:xfrm>
          <a:prstGeom prst="rect">
            <a:avLst/>
          </a:prstGeom>
          <a:noFill/>
        </p:spPr>
        <p:txBody>
          <a:bodyPr wrap="square" rtlCol="0">
            <a:spAutoFit/>
          </a:bodyPr>
          <a:lstStyle/>
          <a:p>
            <a:pPr algn="ctr"/>
            <a:r>
              <a:rPr lang="ja-JP" altLang="en-US" sz="1600"/>
              <a:t>研究費・科研費でのご購入は生協が便利で安心！</a:t>
            </a:r>
            <a:endParaRPr kumimoji="1" lang="ja-JP" altLang="en-US" sz="1600"/>
          </a:p>
        </p:txBody>
      </p:sp>
      <p:sp>
        <p:nvSpPr>
          <p:cNvPr id="26" name="テキスト ボックス 25">
            <a:extLst>
              <a:ext uri="{FF2B5EF4-FFF2-40B4-BE49-F238E27FC236}">
                <a16:creationId xmlns:a16="http://schemas.microsoft.com/office/drawing/2014/main" id="{F80264B5-B2BF-9FD4-3C48-2ECE7B1E799D}"/>
              </a:ext>
            </a:extLst>
          </p:cNvPr>
          <p:cNvSpPr txBox="1"/>
          <p:nvPr/>
        </p:nvSpPr>
        <p:spPr>
          <a:xfrm>
            <a:off x="2755983" y="7512229"/>
            <a:ext cx="1360208" cy="338554"/>
          </a:xfrm>
          <a:prstGeom prst="rect">
            <a:avLst/>
          </a:prstGeom>
          <a:noFill/>
          <a:ln w="19050" cmpd="sng">
            <a:solidFill>
              <a:schemeClr val="tx1"/>
            </a:solidFill>
          </a:ln>
        </p:spPr>
        <p:txBody>
          <a:bodyPr wrap="square" rtlCol="0">
            <a:spAutoFit/>
          </a:bodyPr>
          <a:lstStyle/>
          <a:p>
            <a:pPr algn="ctr"/>
            <a:r>
              <a:rPr lang="en-US" altLang="en-US" sz="1600"/>
              <a:t>注文書</a:t>
            </a:r>
            <a:endParaRPr kumimoji="1" lang="ja-JP" altLang="en-US" sz="1600"/>
          </a:p>
        </p:txBody>
      </p:sp>
      <p:sp>
        <p:nvSpPr>
          <p:cNvPr id="27" name="テキスト ボックス 26">
            <a:extLst>
              <a:ext uri="{FF2B5EF4-FFF2-40B4-BE49-F238E27FC236}">
                <a16:creationId xmlns:a16="http://schemas.microsoft.com/office/drawing/2014/main" id="{90486BE6-6EFB-D9FE-5851-45133A3210FE}"/>
              </a:ext>
            </a:extLst>
          </p:cNvPr>
          <p:cNvSpPr txBox="1"/>
          <p:nvPr/>
        </p:nvSpPr>
        <p:spPr>
          <a:xfrm>
            <a:off x="16135" y="7871064"/>
            <a:ext cx="6858000" cy="292388"/>
          </a:xfrm>
          <a:prstGeom prst="rect">
            <a:avLst/>
          </a:prstGeom>
          <a:noFill/>
        </p:spPr>
        <p:txBody>
          <a:bodyPr wrap="square" rtlCol="0">
            <a:spAutoFit/>
          </a:bodyPr>
          <a:lstStyle/>
          <a:p>
            <a:pPr algn="ctr"/>
            <a:r>
              <a:rPr lang="ja-JP" altLang="en-US" sz="1300" b="1" dirty="0">
                <a:latin typeface="+mj-ea"/>
                <a:ea typeface="+mj-ea"/>
                <a:cs typeface="ヒラギノ角ゴ Pro W6"/>
              </a:rPr>
              <a:t>　</a:t>
            </a:r>
            <a:r>
              <a:rPr lang="en-US" altLang="ja-JP" sz="1300" b="1" dirty="0">
                <a:latin typeface="+mj-ea"/>
                <a:ea typeface="+mj-ea"/>
                <a:cs typeface="ヒラギノ角ゴ Pro W6"/>
              </a:rPr>
              <a:t>Thermal Biology</a:t>
            </a:r>
            <a:r>
              <a:rPr lang="ja-JP" altLang="en-US" sz="1300" b="1" dirty="0">
                <a:latin typeface="+mj-ea"/>
                <a:ea typeface="+mj-ea"/>
                <a:cs typeface="ヒラギノ角ゴ Pro W6"/>
              </a:rPr>
              <a:t>　　　　　　　　　　　　　ご注文  </a:t>
            </a:r>
            <a:r>
              <a:rPr lang="ja-JP" altLang="en-US" sz="1300" b="1" u="sng" dirty="0">
                <a:latin typeface="+mj-ea"/>
                <a:ea typeface="+mj-ea"/>
                <a:cs typeface="ヒラギノ角ゴ Pro W6"/>
              </a:rPr>
              <a:t>　　 </a:t>
            </a:r>
            <a:r>
              <a:rPr lang="ja-JP" altLang="en-US" sz="1300" b="1" dirty="0">
                <a:latin typeface="+mj-ea"/>
                <a:ea typeface="+mj-ea"/>
                <a:cs typeface="ヒラギノ角ゴ Pro W6"/>
              </a:rPr>
              <a:t>冊</a:t>
            </a:r>
            <a:endParaRPr lang="en-US" altLang="ja-JP" sz="1300" b="1" dirty="0">
              <a:latin typeface="+mj-ea"/>
              <a:ea typeface="+mj-ea"/>
              <a:cs typeface="ヒラギノ角ゴ Pro W6"/>
            </a:endParaRPr>
          </a:p>
        </p:txBody>
      </p:sp>
      <p:sp>
        <p:nvSpPr>
          <p:cNvPr id="29" name="テキスト ボックス 28">
            <a:extLst>
              <a:ext uri="{FF2B5EF4-FFF2-40B4-BE49-F238E27FC236}">
                <a16:creationId xmlns:a16="http://schemas.microsoft.com/office/drawing/2014/main" id="{90E5AA8B-AFD6-5741-F057-3415748BEDC3}"/>
              </a:ext>
            </a:extLst>
          </p:cNvPr>
          <p:cNvSpPr txBox="1"/>
          <p:nvPr/>
        </p:nvSpPr>
        <p:spPr>
          <a:xfrm>
            <a:off x="81878" y="9170777"/>
            <a:ext cx="4086375" cy="253916"/>
          </a:xfrm>
          <a:prstGeom prst="rect">
            <a:avLst/>
          </a:prstGeom>
          <a:noFill/>
        </p:spPr>
        <p:txBody>
          <a:bodyPr wrap="none" rtlCol="0">
            <a:spAutoFit/>
          </a:bodyPr>
          <a:lstStyle/>
          <a:p>
            <a:r>
              <a:rPr kumimoji="1" lang="ja-JP" altLang="en-US" sz="1050" dirty="0">
                <a:latin typeface="+mn-ea"/>
              </a:rPr>
              <a:t>大学生協洋書オンラインストア</a:t>
            </a:r>
            <a:r>
              <a:rPr lang="en-US" altLang="ja-JP" sz="1050" dirty="0">
                <a:latin typeface="+mn-ea"/>
              </a:rPr>
              <a:t>:</a:t>
            </a:r>
            <a:r>
              <a:rPr kumimoji="1" lang="en-US" altLang="ja-JP" sz="1050" dirty="0">
                <a:latin typeface="+mn-ea"/>
              </a:rPr>
              <a:t>https://yosho.univcoop.jp/</a:t>
            </a:r>
            <a:r>
              <a:rPr kumimoji="1" lang="en-US" altLang="ja-JP" sz="1050" dirty="0" err="1">
                <a:latin typeface="+mn-ea"/>
              </a:rPr>
              <a:t>BookShop</a:t>
            </a:r>
            <a:r>
              <a:rPr kumimoji="1" lang="en-US" altLang="ja-JP" sz="1050" dirty="0">
                <a:latin typeface="+mn-ea"/>
              </a:rPr>
              <a:t>/</a:t>
            </a:r>
            <a:endParaRPr kumimoji="1" lang="ja-JP" altLang="en-US" sz="1050" dirty="0">
              <a:latin typeface="+mn-ea"/>
            </a:endParaRPr>
          </a:p>
        </p:txBody>
      </p:sp>
      <p:sp>
        <p:nvSpPr>
          <p:cNvPr id="31" name="テキスト ボックス 30">
            <a:extLst>
              <a:ext uri="{FF2B5EF4-FFF2-40B4-BE49-F238E27FC236}">
                <a16:creationId xmlns:a16="http://schemas.microsoft.com/office/drawing/2014/main" id="{93DCB236-9E5B-14C6-BA22-1C84E3D80692}"/>
              </a:ext>
            </a:extLst>
          </p:cNvPr>
          <p:cNvSpPr txBox="1"/>
          <p:nvPr/>
        </p:nvSpPr>
        <p:spPr>
          <a:xfrm>
            <a:off x="5631246" y="1891658"/>
            <a:ext cx="1226754" cy="276999"/>
          </a:xfrm>
          <a:prstGeom prst="rect">
            <a:avLst/>
          </a:prstGeom>
          <a:noFill/>
        </p:spPr>
        <p:txBody>
          <a:bodyPr wrap="square" lIns="91440" tIns="45720" rIns="91440" bIns="45720" rtlCol="0" anchor="t">
            <a:spAutoFit/>
          </a:bodyPr>
          <a:lstStyle/>
          <a:p>
            <a:r>
              <a:rPr kumimoji="1" lang="en-US" altLang="ja-JP" sz="600" dirty="0">
                <a:latin typeface="ＭＳ Ｐゴシック"/>
                <a:ea typeface="ＭＳ Ｐゴシック"/>
              </a:rPr>
              <a:t>※</a:t>
            </a:r>
            <a:r>
              <a:rPr kumimoji="1" lang="ja-JP" altLang="en-US" sz="600" dirty="0">
                <a:latin typeface="ＭＳ Ｐゴシック"/>
                <a:ea typeface="ＭＳ Ｐゴシック"/>
              </a:rPr>
              <a:t>大学生協洋書オンラインストアの該当商品の</a:t>
            </a:r>
            <a:r>
              <a:rPr lang="ja-JP" altLang="en-US" sz="600" dirty="0">
                <a:latin typeface="ＭＳ Ｐゴシック"/>
                <a:ea typeface="ＭＳ Ｐゴシック"/>
              </a:rPr>
              <a:t>ページへ</a:t>
            </a:r>
            <a:endParaRPr lang="ja-JP" sz="600" dirty="0">
              <a:latin typeface="ＭＳ Ｐゴシック"/>
              <a:ea typeface="ＭＳ Ｐゴシック"/>
            </a:endParaRPr>
          </a:p>
        </p:txBody>
      </p:sp>
      <p:sp>
        <p:nvSpPr>
          <p:cNvPr id="41" name="Rectangle 11">
            <a:extLst>
              <a:ext uri="{FF2B5EF4-FFF2-40B4-BE49-F238E27FC236}">
                <a16:creationId xmlns:a16="http://schemas.microsoft.com/office/drawing/2014/main" id="{6FFE0023-8385-EE3B-32B2-88AC73EBF056}"/>
              </a:ext>
            </a:extLst>
          </p:cNvPr>
          <p:cNvSpPr>
            <a:spLocks noChangeArrowheads="1"/>
          </p:cNvSpPr>
          <p:nvPr/>
        </p:nvSpPr>
        <p:spPr bwMode="auto">
          <a:xfrm>
            <a:off x="105342" y="9474242"/>
            <a:ext cx="3959215"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0" i="0" u="none" strike="noStrike" cap="none" normalizeH="0" baseline="0" dirty="0">
                <a:ln>
                  <a:noFill/>
                </a:ln>
                <a:solidFill>
                  <a:schemeClr val="tx1"/>
                </a:solidFill>
                <a:effectLst/>
                <a:latin typeface="+mn-ea"/>
              </a:rPr>
              <a:t>書籍ポータルサイト</a:t>
            </a:r>
            <a:r>
              <a:rPr kumimoji="0" lang="en-US" altLang="ja-JP" sz="1050" dirty="0">
                <a:latin typeface="+mn-ea"/>
              </a:rPr>
              <a:t>: </a:t>
            </a:r>
            <a:r>
              <a:rPr kumimoji="0" lang="ja-JP" altLang="ja-JP" sz="1050" b="0" i="0" u="none" strike="noStrike" cap="none" normalizeH="0" baseline="0" dirty="0">
                <a:ln>
                  <a:noFill/>
                </a:ln>
                <a:solidFill>
                  <a:schemeClr val="tx1"/>
                </a:solidFill>
                <a:effectLst/>
                <a:latin typeface="+mn-ea"/>
              </a:rPr>
              <a:t>https://online.univ.coop/book_front/ </a:t>
            </a:r>
          </a:p>
        </p:txBody>
      </p:sp>
      <p:sp>
        <p:nvSpPr>
          <p:cNvPr id="9" name="テキスト ボックス 8">
            <a:extLst>
              <a:ext uri="{FF2B5EF4-FFF2-40B4-BE49-F238E27FC236}">
                <a16:creationId xmlns:a16="http://schemas.microsoft.com/office/drawing/2014/main" id="{B3D603F2-8B2F-7744-E7D6-26B62C3D8FC4}"/>
              </a:ext>
            </a:extLst>
          </p:cNvPr>
          <p:cNvSpPr txBox="1"/>
          <p:nvPr/>
        </p:nvSpPr>
        <p:spPr>
          <a:xfrm>
            <a:off x="873489" y="830834"/>
            <a:ext cx="5143291" cy="1323439"/>
          </a:xfrm>
          <a:prstGeom prst="rect">
            <a:avLst/>
          </a:prstGeom>
          <a:noFill/>
        </p:spPr>
        <p:txBody>
          <a:bodyPr wrap="square">
            <a:spAutoFit/>
          </a:bodyPr>
          <a:lstStyle/>
          <a:p>
            <a:pPr algn="ctr"/>
            <a:r>
              <a:rPr lang="en-US" altLang="ja-JP" sz="4000" b="1" dirty="0">
                <a:latin typeface="+mn-ea"/>
              </a:rPr>
              <a:t>Thermal Biology </a:t>
            </a:r>
          </a:p>
          <a:p>
            <a:pPr algn="ctr"/>
            <a:r>
              <a:rPr lang="en-US" altLang="ja-JP" sz="2000" dirty="0">
                <a:latin typeface="+mn-ea"/>
              </a:rPr>
              <a:t>(Advances in Experimental</a:t>
            </a:r>
            <a:r>
              <a:rPr lang="ja-JP" altLang="en-US" sz="2000" dirty="0">
                <a:latin typeface="+mn-ea"/>
              </a:rPr>
              <a:t>　</a:t>
            </a:r>
            <a:endParaRPr lang="en-US" altLang="ja-JP" sz="2000" dirty="0">
              <a:latin typeface="+mn-ea"/>
            </a:endParaRPr>
          </a:p>
          <a:p>
            <a:pPr algn="ctr"/>
            <a:r>
              <a:rPr lang="en-US" altLang="ja-JP" sz="2000" dirty="0">
                <a:latin typeface="+mn-ea"/>
              </a:rPr>
              <a:t>Medicine and Biology, Vol.1461)</a:t>
            </a:r>
          </a:p>
        </p:txBody>
      </p:sp>
      <p:sp>
        <p:nvSpPr>
          <p:cNvPr id="3" name="テキスト ボックス 2">
            <a:extLst>
              <a:ext uri="{FF2B5EF4-FFF2-40B4-BE49-F238E27FC236}">
                <a16:creationId xmlns:a16="http://schemas.microsoft.com/office/drawing/2014/main" id="{FF30704B-2C3E-E243-E082-2356D19FA2D3}"/>
              </a:ext>
            </a:extLst>
          </p:cNvPr>
          <p:cNvSpPr txBox="1"/>
          <p:nvPr/>
        </p:nvSpPr>
        <p:spPr>
          <a:xfrm>
            <a:off x="2541028" y="5683261"/>
            <a:ext cx="4045772" cy="707886"/>
          </a:xfrm>
          <a:prstGeom prst="rect">
            <a:avLst/>
          </a:prstGeom>
          <a:noFill/>
        </p:spPr>
        <p:txBody>
          <a:bodyPr wrap="square">
            <a:spAutoFit/>
          </a:bodyPr>
          <a:lstStyle/>
          <a:p>
            <a:r>
              <a:rPr lang="ja-JP" altLang="en-US" sz="1000" b="1" dirty="0">
                <a:latin typeface="ＭＳ Ｐ明朝" panose="02020600040205080304" pitchFamily="18" charset="-128"/>
                <a:ea typeface="ＭＳ Ｐ明朝" panose="02020600040205080304" pitchFamily="18" charset="-128"/>
              </a:rPr>
              <a:t>編集の冨永先生よりコメント：</a:t>
            </a:r>
            <a:endParaRPr lang="en-US" altLang="ja-JP" sz="1000" b="1" dirty="0">
              <a:latin typeface="ＭＳ Ｐ明朝" panose="02020600040205080304" pitchFamily="18" charset="-128"/>
              <a:ea typeface="ＭＳ Ｐ明朝" panose="02020600040205080304" pitchFamily="18" charset="-128"/>
            </a:endParaRPr>
          </a:p>
          <a:p>
            <a:r>
              <a:rPr lang="ja-JP" altLang="en-US" sz="1000" b="1" dirty="0">
                <a:latin typeface="ＭＳ Ｐ明朝" panose="02020600040205080304" pitchFamily="18" charset="-128"/>
                <a:ea typeface="ＭＳ Ｐ明朝" panose="02020600040205080304" pitchFamily="18" charset="-128"/>
              </a:rPr>
              <a:t>「温度はすべての生命現象に関わります。最初の温度受容体</a:t>
            </a:r>
            <a:r>
              <a:rPr lang="en-US" altLang="ja-JP" sz="1000" b="1" dirty="0">
                <a:latin typeface="ＭＳ Ｐ明朝" panose="02020600040205080304" pitchFamily="18" charset="-128"/>
                <a:ea typeface="ＭＳ Ｐ明朝" panose="02020600040205080304" pitchFamily="18" charset="-128"/>
              </a:rPr>
              <a:t>TRPV1</a:t>
            </a:r>
            <a:r>
              <a:rPr lang="ja-JP" altLang="en-US" sz="1000" b="1" dirty="0">
                <a:latin typeface="ＭＳ Ｐ明朝" panose="02020600040205080304" pitchFamily="18" charset="-128"/>
                <a:ea typeface="ＭＳ Ｐ明朝" panose="02020600040205080304" pitchFamily="18" charset="-128"/>
              </a:rPr>
              <a:t>の発見によって</a:t>
            </a:r>
            <a:r>
              <a:rPr lang="en-US" altLang="ja-JP" sz="1000" b="1" dirty="0">
                <a:latin typeface="ＭＳ Ｐ明朝" panose="02020600040205080304" pitchFamily="18" charset="-128"/>
                <a:ea typeface="ＭＳ Ｐ明朝" panose="02020600040205080304" pitchFamily="18" charset="-128"/>
              </a:rPr>
              <a:t>2021</a:t>
            </a:r>
            <a:r>
              <a:rPr lang="ja-JP" altLang="en-US" sz="1000" b="1" dirty="0">
                <a:latin typeface="ＭＳ Ｐ明朝" panose="02020600040205080304" pitchFamily="18" charset="-128"/>
                <a:ea typeface="ＭＳ Ｐ明朝" panose="02020600040205080304" pitchFamily="18" charset="-128"/>
              </a:rPr>
              <a:t>年のノーベル賞を受賞したの</a:t>
            </a:r>
            <a:r>
              <a:rPr lang="en-US" altLang="ja-JP" sz="1000" b="1" dirty="0">
                <a:latin typeface="ＭＳ Ｐ明朝" panose="02020600040205080304" pitchFamily="18" charset="-128"/>
                <a:ea typeface="ＭＳ Ｐ明朝" panose="02020600040205080304" pitchFamily="18" charset="-128"/>
              </a:rPr>
              <a:t>David Julius</a:t>
            </a:r>
            <a:r>
              <a:rPr lang="ja-JP" altLang="en-US" sz="1000" b="1" dirty="0">
                <a:latin typeface="ＭＳ Ｐ明朝" panose="02020600040205080304" pitchFamily="18" charset="-128"/>
                <a:ea typeface="ＭＳ Ｐ明朝" panose="02020600040205080304" pitchFamily="18" charset="-128"/>
              </a:rPr>
              <a:t>先生が序文を書いてくださいました。温度生物学の世界をのぞいてみませんか？」</a:t>
            </a:r>
            <a:endParaRPr lang="en-US" altLang="ja-JP" sz="1000" b="1" dirty="0">
              <a:latin typeface="ＭＳ Ｐ明朝" panose="02020600040205080304" pitchFamily="18" charset="-128"/>
              <a:ea typeface="ＭＳ Ｐ明朝" panose="02020600040205080304" pitchFamily="18" charset="-128"/>
            </a:endParaRPr>
          </a:p>
        </p:txBody>
      </p:sp>
      <p:pic>
        <p:nvPicPr>
          <p:cNvPr id="8" name="図 7">
            <a:extLst>
              <a:ext uri="{FF2B5EF4-FFF2-40B4-BE49-F238E27FC236}">
                <a16:creationId xmlns:a16="http://schemas.microsoft.com/office/drawing/2014/main" id="{2C00BC46-B3A6-D036-41C2-15256ABACD4E}"/>
              </a:ext>
            </a:extLst>
          </p:cNvPr>
          <p:cNvPicPr>
            <a:picLocks noChangeAspect="1"/>
          </p:cNvPicPr>
          <p:nvPr/>
        </p:nvPicPr>
        <p:blipFill>
          <a:blip r:embed="rId4"/>
          <a:stretch>
            <a:fillRect/>
          </a:stretch>
        </p:blipFill>
        <p:spPr>
          <a:xfrm>
            <a:off x="5788200" y="1066399"/>
            <a:ext cx="746961" cy="746961"/>
          </a:xfrm>
          <a:prstGeom prst="rect">
            <a:avLst/>
          </a:prstGeom>
        </p:spPr>
      </p:pic>
      <p:pic>
        <p:nvPicPr>
          <p:cNvPr id="13" name="図 12">
            <a:extLst>
              <a:ext uri="{FF2B5EF4-FFF2-40B4-BE49-F238E27FC236}">
                <a16:creationId xmlns:a16="http://schemas.microsoft.com/office/drawing/2014/main" id="{7586F94B-5B84-7B72-53AE-1B0E0CB9D202}"/>
              </a:ext>
            </a:extLst>
          </p:cNvPr>
          <p:cNvPicPr>
            <a:picLocks noChangeAspect="1"/>
          </p:cNvPicPr>
          <p:nvPr/>
        </p:nvPicPr>
        <p:blipFill>
          <a:blip r:embed="rId5"/>
          <a:stretch>
            <a:fillRect/>
          </a:stretch>
        </p:blipFill>
        <p:spPr>
          <a:xfrm>
            <a:off x="596270" y="2957062"/>
            <a:ext cx="1199722" cy="170173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 name="テキスト ボックス 13">
            <a:extLst>
              <a:ext uri="{FF2B5EF4-FFF2-40B4-BE49-F238E27FC236}">
                <a16:creationId xmlns:a16="http://schemas.microsoft.com/office/drawing/2014/main" id="{BFFA9AE6-288F-9708-9813-D27A6929B9EF}"/>
              </a:ext>
            </a:extLst>
          </p:cNvPr>
          <p:cNvSpPr txBox="1"/>
          <p:nvPr/>
        </p:nvSpPr>
        <p:spPr>
          <a:xfrm>
            <a:off x="2399853" y="2179078"/>
            <a:ext cx="4388819" cy="3554819"/>
          </a:xfrm>
          <a:prstGeom prst="rect">
            <a:avLst/>
          </a:prstGeom>
          <a:noFill/>
        </p:spPr>
        <p:txBody>
          <a:bodyPr wrap="square">
            <a:spAutoFit/>
          </a:bodyPr>
          <a:lstStyle/>
          <a:p>
            <a:r>
              <a:rPr lang="en-US" altLang="ja-JP" sz="900" b="1" dirty="0">
                <a:latin typeface="ＭＳ Ｐ明朝" panose="02020600040205080304" pitchFamily="18" charset="-128"/>
                <a:ea typeface="ＭＳ Ｐ明朝" panose="02020600040205080304" pitchFamily="18" charset="-128"/>
              </a:rPr>
              <a:t>This book concerns two subthemes, 'temperature sensing' and 'temperature-responding systems', addressing the questions of how temperature is sensed and how temperature is related to biological functions, respectively. Temperature affects various physiological functions and is one of the most important factors in homeostasis. The book seeks to integrate our understanding of temperature-dependent biological phenomena with the development of techniques that detect and regulate local temperatures in cells and organs with high resolution and precision.</a:t>
            </a:r>
          </a:p>
          <a:p>
            <a:endParaRPr lang="en-US" altLang="ja-JP" sz="900" b="1" dirty="0">
              <a:latin typeface="ＭＳ Ｐ明朝" panose="02020600040205080304" pitchFamily="18" charset="-128"/>
              <a:ea typeface="ＭＳ Ｐ明朝" panose="02020600040205080304" pitchFamily="18" charset="-128"/>
            </a:endParaRPr>
          </a:p>
          <a:p>
            <a:r>
              <a:rPr lang="en-US" altLang="ja-JP" sz="900" b="1" dirty="0">
                <a:latin typeface="ＭＳ Ｐ明朝" panose="02020600040205080304" pitchFamily="18" charset="-128"/>
                <a:ea typeface="ＭＳ Ｐ明朝" panose="02020600040205080304" pitchFamily="18" charset="-128"/>
              </a:rPr>
              <a:t>Part I: “Temperature sensing” addresses temperature sensing mechanisms by focusing on plasma membrane molecules, intracellular molecules and intracellular metabolic pathways. This part seeks to develop ways to detect and regulate local temperatures at a cellular level, which would facilitate future temperature- sensing research.</a:t>
            </a:r>
          </a:p>
          <a:p>
            <a:endParaRPr lang="en-US" altLang="ja-JP" sz="900" b="1" dirty="0">
              <a:latin typeface="ＭＳ Ｐ明朝" panose="02020600040205080304" pitchFamily="18" charset="-128"/>
              <a:ea typeface="ＭＳ Ｐ明朝" panose="02020600040205080304" pitchFamily="18" charset="-128"/>
            </a:endParaRPr>
          </a:p>
          <a:p>
            <a:r>
              <a:rPr lang="en-US" altLang="ja-JP" sz="900" b="1" dirty="0">
                <a:latin typeface="ＭＳ Ｐ明朝" panose="02020600040205080304" pitchFamily="18" charset="-128"/>
                <a:ea typeface="ＭＳ Ｐ明朝" panose="02020600040205080304" pitchFamily="18" charset="-128"/>
              </a:rPr>
              <a:t>Part II: “Temperature- responding systems” focuses on the neural circuits that integrate information concerning ambient temperature sensation, the effects of temperature on metabolic functions and biological rhythms, and mechanisms involved in emotion formation. This part clarifies crosstalk between temperature-responding systems by developing methods to detect and regulate local temperatures in organs.</a:t>
            </a:r>
          </a:p>
          <a:p>
            <a:endParaRPr lang="en-US" altLang="ja-JP" sz="900" b="1" dirty="0">
              <a:latin typeface="ＭＳ Ｐ明朝" panose="02020600040205080304" pitchFamily="18" charset="-128"/>
              <a:ea typeface="ＭＳ Ｐ明朝" panose="02020600040205080304" pitchFamily="18" charset="-128"/>
            </a:endParaRPr>
          </a:p>
          <a:p>
            <a:r>
              <a:rPr lang="en-US" altLang="ja-JP" sz="900" b="1" dirty="0">
                <a:latin typeface="ＭＳ Ｐ明朝" panose="02020600040205080304" pitchFamily="18" charset="-128"/>
                <a:ea typeface="ＭＳ Ｐ明朝" panose="02020600040205080304" pitchFamily="18" charset="-128"/>
              </a:rPr>
              <a:t>Authors of this book are leading researchers investigating temperature-sensing mechanisms across a wide range of biological responses from molecular to whole organism levels. The book promotes an integrated understanding of temperature-dependent biological phenomena under a novel discipline, 'thermal biology', which leads to a novel concept wherein 'temperature' as a physical quantity could be viewed as an element of new signaling mechanisms.</a:t>
            </a:r>
            <a:endParaRPr lang="ja-JP" altLang="en-US" sz="900" b="1" dirty="0">
              <a:latin typeface="ＭＳ Ｐ明朝" panose="02020600040205080304" pitchFamily="18" charset="-128"/>
              <a:ea typeface="ＭＳ Ｐ明朝" panose="02020600040205080304" pitchFamily="18" charset="-128"/>
            </a:endParaRPr>
          </a:p>
        </p:txBody>
      </p:sp>
      <p:sp>
        <p:nvSpPr>
          <p:cNvPr id="16" name="四角形: 角を丸くする 15">
            <a:extLst>
              <a:ext uri="{FF2B5EF4-FFF2-40B4-BE49-F238E27FC236}">
                <a16:creationId xmlns:a16="http://schemas.microsoft.com/office/drawing/2014/main" id="{6246FBB7-D9A0-D82F-F9DF-E5644BC4ABFD}"/>
              </a:ext>
            </a:extLst>
          </p:cNvPr>
          <p:cNvSpPr/>
          <p:nvPr/>
        </p:nvSpPr>
        <p:spPr>
          <a:xfrm>
            <a:off x="2486848" y="5710526"/>
            <a:ext cx="4142857" cy="680621"/>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67454695"/>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a0e99c9-1fce-4171-961b-a0d116a432d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7960639A4BC2D42B1B19A745E4335BA" ma:contentTypeVersion="13" ma:contentTypeDescription="新しいドキュメントを作成します。" ma:contentTypeScope="" ma:versionID="0159661c63ce9615cbcd6b16f7d25e31">
  <xsd:schema xmlns:xsd="http://www.w3.org/2001/XMLSchema" xmlns:xs="http://www.w3.org/2001/XMLSchema" xmlns:p="http://schemas.microsoft.com/office/2006/metadata/properties" xmlns:ns3="5a0e99c9-1fce-4171-961b-a0d116a432d6" xmlns:ns4="e577983b-3559-4226-a562-3737c7d932ac" targetNamespace="http://schemas.microsoft.com/office/2006/metadata/properties" ma:root="true" ma:fieldsID="3456bd1f46fafc0cbfaf66266a673928" ns3:_="" ns4:_="">
    <xsd:import namespace="5a0e99c9-1fce-4171-961b-a0d116a432d6"/>
    <xsd:import namespace="e577983b-3559-4226-a562-3737c7d932a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99c9-1fce-4171-961b-a0d116a43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77983b-3559-4226-a562-3737c7d932ac"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SharingHintHash" ma:index="18"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93B639-DD47-459C-B7EE-C13EBC6C92B8}">
  <ds:schemaRefs>
    <ds:schemaRef ds:uri="http://schemas.microsoft.com/sharepoint/v3/contenttype/forms"/>
  </ds:schemaRefs>
</ds:datastoreItem>
</file>

<file path=customXml/itemProps2.xml><?xml version="1.0" encoding="utf-8"?>
<ds:datastoreItem xmlns:ds="http://schemas.openxmlformats.org/officeDocument/2006/customXml" ds:itemID="{35ACAC75-E388-45EB-AB4E-08D9490A6524}">
  <ds:schemaRefs>
    <ds:schemaRef ds:uri="5a0e99c9-1fce-4171-961b-a0d116a432d6"/>
    <ds:schemaRef ds:uri="e577983b-3559-4226-a562-3737c7d932ac"/>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purl.org/dc/dcmitype/"/>
    <ds:schemaRef ds:uri="http://purl.org/dc/terms/"/>
    <ds:schemaRef ds:uri="http://www.w3.org/XML/1998/namespace"/>
  </ds:schemaRefs>
</ds:datastoreItem>
</file>

<file path=customXml/itemProps3.xml><?xml version="1.0" encoding="utf-8"?>
<ds:datastoreItem xmlns:ds="http://schemas.openxmlformats.org/officeDocument/2006/customXml" ds:itemID="{2D29051B-DA4C-43D3-A833-D512A858C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99c9-1fce-4171-961b-a0d116a432d6"/>
    <ds:schemaRef ds:uri="e577983b-3559-4226-a562-3737c7d93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3350</TotalTime>
  <Words>482</Words>
  <Application>Microsoft Office PowerPoint</Application>
  <PresentationFormat>A4 210 x 297 mm</PresentationFormat>
  <Paragraphs>32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Hiragino Kaku Gothic Pro</vt:lpstr>
      <vt:lpstr>ＭＳ Ｐゴシック</vt:lpstr>
      <vt:lpstr>ＭＳ Ｐ明朝</vt:lpstr>
      <vt:lpstr>ヒラギノ角ゴ Pro W6</vt:lpstr>
      <vt:lpstr>Arial</vt:lpstr>
      <vt:lpstr>Calibri</vt:lpstr>
      <vt:lpstr>ホワイト</vt:lpstr>
      <vt:lpstr>PowerPoint プレゼンテーション</vt:lpstr>
    </vt:vector>
  </TitlesOfParts>
  <Company>大学生協東京事業連合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福岡 和宏</dc:creator>
  <cp:lastModifiedBy>坂本 晋一</cp:lastModifiedBy>
  <cp:revision>384</cp:revision>
  <cp:lastPrinted>2017-12-20T10:20:52Z</cp:lastPrinted>
  <dcterms:created xsi:type="dcterms:W3CDTF">2014-05-01T03:32:24Z</dcterms:created>
  <dcterms:modified xsi:type="dcterms:W3CDTF">2024-07-24T05:46:46Z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0x01010027960639A4BC2D42B1B19A745E4335BA</vt:lpwstr>
  </property>
</Properties>
</file>